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79" r:id="rId3"/>
    <p:sldId id="280" r:id="rId4"/>
    <p:sldId id="281" r:id="rId5"/>
    <p:sldId id="282" r:id="rId6"/>
    <p:sldId id="283" r:id="rId7"/>
    <p:sldId id="290" r:id="rId8"/>
    <p:sldId id="313" r:id="rId9"/>
    <p:sldId id="289" r:id="rId10"/>
    <p:sldId id="314" r:id="rId11"/>
    <p:sldId id="308" r:id="rId12"/>
    <p:sldId id="270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HP001 4 hàng" panose="020B0603050302020204" pitchFamily="34" charset="0"/>
      <p:regular r:id="rId21"/>
      <p:bold r:id="rId22"/>
    </p:embeddedFont>
    <p:embeddedFont>
      <p:font typeface="HP001 5 hàng" panose="020B0603050302020204" pitchFamily="34" charset="0"/>
      <p:regular r:id="rId23"/>
      <p:bold r:id="rId24"/>
    </p:embeddedFont>
    <p:embeddedFont>
      <p:font typeface="VNI-Avo" pitchFamily="2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ạm Katy" initials="P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5F90D"/>
    <a:srgbClr val="85EAB0"/>
    <a:srgbClr val="FF3D75"/>
    <a:srgbClr val="E4F8F7"/>
    <a:srgbClr val="203864"/>
    <a:srgbClr val="FF0000"/>
    <a:srgbClr val="31F731"/>
    <a:srgbClr val="F40202"/>
    <a:srgbClr val="E419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61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D0DA2-EDB2-4A3E-8175-34C300B2AEB6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46C8A-90CA-4D6C-B846-B71F6733D4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2170-5E6D-4B0E-A217-036286DF3F0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2170-5E6D-4B0E-A217-036286DF3F07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2020/5/5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jpeg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6" Type="http://schemas.openxmlformats.org/officeDocument/2006/relationships/audio" Target="../media/audio6.wav"/><Relationship Id="rId1" Type="http://schemas.microsoft.com/office/2007/relationships/media" Target="../media/media1.mp3"/><Relationship Id="rId6" Type="http://schemas.openxmlformats.org/officeDocument/2006/relationships/audio" Target="../media/audio7.wav"/><Relationship Id="rId11" Type="http://schemas.openxmlformats.org/officeDocument/2006/relationships/image" Target="../media/image5.png"/><Relationship Id="rId5" Type="http://schemas.openxmlformats.org/officeDocument/2006/relationships/audio" Target="../media/audio6.wav"/><Relationship Id="rId15" Type="http://schemas.openxmlformats.org/officeDocument/2006/relationships/image" Target="../media/image9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4.png"/><Relationship Id="rId3" Type="http://schemas.microsoft.com/office/2007/relationships/media" Target="../media/media4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9.png"/><Relationship Id="rId17" Type="http://schemas.openxmlformats.org/officeDocument/2006/relationships/image" Target="../media/image28.png"/><Relationship Id="rId2" Type="http://schemas.openxmlformats.org/officeDocument/2006/relationships/video" Target="../media/media3.mp4"/><Relationship Id="rId16" Type="http://schemas.openxmlformats.org/officeDocument/2006/relationships/image" Target="../media/image27.png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18.jpeg"/><Relationship Id="rId5" Type="http://schemas.microsoft.com/office/2007/relationships/media" Target="../media/media5.mp4"/><Relationship Id="rId15" Type="http://schemas.openxmlformats.org/officeDocument/2006/relationships/image" Target="../media/image26.png"/><Relationship Id="rId10" Type="http://schemas.openxmlformats.org/officeDocument/2006/relationships/image" Target="../media/image17.jpeg"/><Relationship Id="rId4" Type="http://schemas.openxmlformats.org/officeDocument/2006/relationships/video" Target="../media/media4.mp4"/><Relationship Id="rId9" Type="http://schemas.openxmlformats.org/officeDocument/2006/relationships/image" Target="../media/image10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png"/><Relationship Id="rId18" Type="http://schemas.openxmlformats.org/officeDocument/2006/relationships/audio" Target="../media/audio2.wav"/><Relationship Id="rId3" Type="http://schemas.openxmlformats.org/officeDocument/2006/relationships/image" Target="../media/image10.pn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5" Type="http://schemas.microsoft.com/office/2007/relationships/hdphoto" Target="../media/hdphoto1.wdp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6482139" y="4420592"/>
            <a:ext cx="4736372" cy="3046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73" y="23183"/>
            <a:ext cx="122047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440351" y="4466626"/>
            <a:ext cx="1354086" cy="1168595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732206" y="2117710"/>
              <a:ext cx="681597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>
                  <a:solidFill>
                    <a:srgbClr val="FF69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1</a:t>
              </a:r>
              <a:endParaRPr lang="zh-CN" altLang="en-US" sz="6600" dirty="0">
                <a:solidFill>
                  <a:srgbClr val="FF69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111561" y="4057646"/>
            <a:ext cx="1354086" cy="1175828"/>
            <a:chOff x="3067172" y="1678431"/>
            <a:chExt cx="1354086" cy="1175828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3373447" y="1746263"/>
              <a:ext cx="61908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>
                  <a:solidFill>
                    <a:srgbClr val="099F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L</a:t>
              </a:r>
              <a:endParaRPr lang="zh-CN" altLang="en-US" sz="6600" dirty="0">
                <a:solidFill>
                  <a:srgbClr val="099F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808171" y="4410475"/>
            <a:ext cx="1354086" cy="1168595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5039864" y="2065001"/>
              <a:ext cx="77457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>
                  <a:solidFill>
                    <a:srgbClr val="FFC000"/>
                  </a:solidFill>
                  <a:ea typeface="方正少儿简体" panose="03000509000000000000" pitchFamily="65" charset="-122"/>
                </a:rPr>
                <a:t>Ớ</a:t>
              </a:r>
              <a:endParaRPr lang="zh-CN" altLang="en-US" sz="66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590140" y="4346547"/>
            <a:ext cx="1354086" cy="1178086"/>
            <a:chOff x="6545751" y="1967332"/>
            <a:chExt cx="1354086" cy="1178086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874776" y="2037422"/>
              <a:ext cx="702436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>
                  <a:solidFill>
                    <a:srgbClr val="FF4F66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P</a:t>
              </a:r>
              <a:endParaRPr lang="zh-CN" altLang="en-US" sz="6600" dirty="0">
                <a:solidFill>
                  <a:srgbClr val="FF4F66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54332" y="4184213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 rot="20118966">
            <a:off x="4680314" y="4195852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 rot="1119809">
            <a:off x="7402064" y="4232179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 rot="2880989">
            <a:off x="9479766" y="459079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3017372" y="681524"/>
            <a:ext cx="6339412" cy="724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n w="0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UÛY BAN NHAÂN DAÂN QUAÄN 12</a:t>
            </a:r>
          </a:p>
          <a:p>
            <a:pPr algn="ctr"/>
            <a:r>
              <a:rPr lang="en-US" sz="2000">
                <a:ln w="0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TRÖÔØNG TIEÅU HOÏC NGUYEÃN DU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783724" y="1612579"/>
            <a:ext cx="463725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>
                <a:solidFill>
                  <a:schemeClr val="accent4"/>
                </a:solidFill>
                <a:latin typeface="HP001 5 hàng" panose="020B0603050302020204" pitchFamily="34" charset="0"/>
              </a:rPr>
              <a:t>Môn: Tự </a:t>
            </a:r>
            <a:r>
              <a:rPr lang="el-GR" sz="3200" b="1">
                <a:solidFill>
                  <a:schemeClr val="accent4"/>
                </a:solidFill>
                <a:latin typeface="HP001 5 hàng" panose="020B0603050302020204" pitchFamily="34" charset="0"/>
              </a:rPr>
              <a:t>ηΗ</a:t>
            </a:r>
            <a:r>
              <a:rPr lang="en-US" sz="3200" b="1">
                <a:solidFill>
                  <a:schemeClr val="accent4"/>
                </a:solidFill>
                <a:latin typeface="HP001 5 hàng" panose="020B0603050302020204" pitchFamily="34" charset="0"/>
              </a:rPr>
              <a:t>łn xã hĖ </a:t>
            </a:r>
            <a:endParaRPr lang="en-US" sz="3200" b="1" cap="none" spc="0">
              <a:solidFill>
                <a:schemeClr val="accent4"/>
              </a:solidFill>
              <a:effectLst/>
              <a:latin typeface="HP001 5 hàng" panose="020B06030503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10556" y="2282068"/>
            <a:ext cx="9375308" cy="14157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>
                <a:solidFill>
                  <a:schemeClr val="accent4"/>
                </a:solidFill>
                <a:latin typeface="HP001 5 hàng" panose="020B0603050302020204" pitchFamily="34" charset="0"/>
              </a:rPr>
              <a:t>Bài: </a:t>
            </a:r>
            <a:r>
              <a:rPr lang="en-US" sz="5400" b="1">
                <a:solidFill>
                  <a:srgbClr val="FF0000"/>
                </a:solidFill>
                <a:latin typeface="HP001 4 hàng" panose="020B0603050302020204" pitchFamily="34" charset="0"/>
              </a:rPr>
              <a:t>Con gà</a:t>
            </a:r>
            <a:endParaRPr lang="en-US" sz="3200" b="1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algn="ctr"/>
            <a:endParaRPr lang="en-US" sz="3200" b="1" cap="none" spc="0">
              <a:solidFill>
                <a:srgbClr val="FF0000"/>
              </a:solidFill>
              <a:effectLst/>
              <a:latin typeface="HP001 5 hàng" panose="020B06030503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sz="5400" b="1" cap="none" spc="0">
              <a:solidFill>
                <a:schemeClr val="accent4"/>
              </a:solidFill>
              <a:effectLst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459115" y="2967335"/>
            <a:ext cx="68358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4" name="纯音乐 - 轻快儿童音乐">
            <a:hlinkClick r:id="" action="ppaction://media"/>
            <a:extLst>
              <a:ext uri="{FF2B5EF4-FFF2-40B4-BE49-F238E27FC236}">
                <a16:creationId xmlns:a16="http://schemas.microsoft.com/office/drawing/2014/main" id="{64E9ACC2-7395-4888-9664-DBFD2717C8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76620" y="-137193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L 0.00834 -0.00556 C 0.01042 -0.00694 0.01459 -0.00926 0.01459 -0.00903 C 0.02474 -0.0088 0.03477 -0.00926 0.04479 -0.00741 C 0.04597 -0.00741 0.04675 -0.00486 0.04792 -0.0037 C 0.0487 -0.00301 0.04987 -0.00255 0.05104 -0.00185 C 0.05313 0.00995 0.05013 -0.00139 0.05521 0.00556 C 0.05729 0.00856 0.05977 0.01227 0.06133 0.01667 C 0.06511 0.02685 0.06133 0.01806 0.06667 0.02593 C 0.06771 0.02755 0.06862 0.02963 0.06979 0.03148 C 0.0711 0.03333 0.07253 0.03518 0.07396 0.03704 C 0.07487 0.03819 0.07604 0.03912 0.07696 0.04074 C 0.07813 0.04236 0.07904 0.04444 0.08021 0.0463 C 0.08203 0.04884 0.08529 0.05208 0.0875 0.0537 C 0.08998 0.05556 0.09206 0.05602 0.09479 0.05741 C 0.09584 0.05787 0.09675 0.05856 0.09792 0.05926 L 0.15104 0.05741 C 0.15326 0.05718 0.15807 0.0544 0.16042 0.0537 C 0.16237 0.05278 0.16459 0.05255 0.16667 0.05185 C 0.16875 0.05069 0.17071 0.04907 0.17292 0.04815 L 0.17696 0.0463 C 0.17813 0.04444 0.17891 0.04213 0.18021 0.04074 C 0.18112 0.03958 0.18229 0.03958 0.18334 0.03889 C 0.19037 0.03241 0.1819 0.03704 0.19063 0.03333 C 0.21849 0.03657 0.1987 0.03194 0.20938 0.03704 C 0.21211 0.03819 0.21771 0.04074 0.21771 0.04097 C 0.23151 0.05718 0.21094 0.03333 0.22396 0.0463 C 0.23334 0.05556 0.22722 0.05023 0.23334 0.05926 C 0.23425 0.06065 0.23542 0.06134 0.23646 0.06296 C 0.23737 0.06458 0.23828 0.0669 0.23946 0.06852 C 0.24141 0.07106 0.24375 0.07338 0.24571 0.07593 L 0.24883 0.07963 C 0.25 0.08079 0.25078 0.08264 0.25209 0.08333 C 0.25482 0.08449 0.25755 0.08634 0.26029 0.08704 C 0.27774 0.09074 0.26589 0.08843 0.29584 0.09259 C 0.29922 0.0919 0.30274 0.09167 0.30625 0.09074 C 0.30729 0.09028 0.30847 0.08981 0.30938 0.08889 C 0.31094 0.08681 0.31211 0.0838 0.31354 0.08148 C 0.31498 0.07315 0.3138 0.07639 0.31875 0.07037 C 0.32071 0.06759 0.325 0.06296 0.325 0.06319 C 0.34779 0.06366 0.36485 0.04421 0.37696 0.07037 C 0.37774 0.07199 0.37852 0.07384 0.37917 0.07593 C 0.38177 0.08542 0.37813 0.07778 0.38229 0.08518 " pathEditMode="relative" rAng="0" ptsTypes="AAAAAAAAAAAAAAAAAAAAAAAAAAAAAAAAAAAAAAAAAAAA">
                                      <p:cBhvr>
                                        <p:cTn id="15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5" y="416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6 1.11111E-6 L -4.16667E-6 0.00023 C -0.00286 0.00417 -0.00729 0.01273 -0.01145 0.01481 C -0.01393 0.01597 -0.0164 0.01597 -0.01875 0.01667 C -0.01979 0.01782 -0.02083 0.01944 -0.02187 0.02037 C -0.02474 0.02245 -0.03255 0.02361 -0.03437 0.02407 C -0.03541 0.02454 -0.03645 0.02523 -0.0375 0.02592 C -0.05612 0.03518 -0.07005 0.02662 -0.09375 0.02592 C -0.10169 0.02106 -0.09192 0.02755 -0.1 0.02037 C -0.10104 0.01944 -0.10221 0.01921 -0.10312 0.01852 C -0.1108 0.0125 -0.1039 0.0162 -0.11145 0.01296 C -0.1207 0.00185 -0.10599 0.01875 -0.12083 0.00555 C -0.12369 0.00301 -0.12669 0.00116 -0.12916 -0.00185 C -0.1302 -0.00324 -0.13125 -0.00463 -0.13229 -0.00556 C -0.13398 -0.00718 -0.13815 -0.00857 -0.13958 -0.00926 C -0.15013 -0.01458 -0.13385 -0.00718 -0.14687 -0.01296 C -0.15286 -0.0125 -0.15885 -0.01273 -0.16458 -0.01111 C -0.16679 -0.01065 -0.1694 -0.0037 -0.17083 -0.00185 C -0.17187 -0.00093 -0.17291 -0.0007 -0.17395 1.11111E-6 C -0.175 0.00185 -0.17604 0.00393 -0.17708 0.00555 C -0.17916 0.0081 -0.18333 0.01296 -0.18333 0.01319 C -0.18619 0.0206 -0.18567 0.02037 -0.19166 0.02592 L -0.19583 0.02963 " pathEditMode="relative" rAng="0" ptsTypes="AAAAAAAAAAAAAAAAAAAAAAA">
                                      <p:cBhvr>
                                        <p:cTn id="17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669E26-3888-42A0-89F2-E41175B88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pattFill prst="plaid">
            <a:fgClr>
              <a:srgbClr val="F5F90D"/>
            </a:fgClr>
            <a:bgClr>
              <a:schemeClr val="bg1"/>
            </a:bgClr>
          </a:pattFill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E26460-1850-4872-8DA3-003DD730E224}"/>
              </a:ext>
            </a:extLst>
          </p:cNvPr>
          <p:cNvGrpSpPr/>
          <p:nvPr/>
        </p:nvGrpSpPr>
        <p:grpSpPr>
          <a:xfrm>
            <a:off x="148624" y="237958"/>
            <a:ext cx="12133720" cy="6097574"/>
            <a:chOff x="148624" y="237958"/>
            <a:chExt cx="12133720" cy="6097574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2CCA5098-C65E-40B4-821E-4EBA880DF87C}"/>
                </a:ext>
              </a:extLst>
            </p:cNvPr>
            <p:cNvSpPr/>
            <p:nvPr/>
          </p:nvSpPr>
          <p:spPr>
            <a:xfrm rot="21296841" flipH="1">
              <a:off x="148624" y="237958"/>
              <a:ext cx="12133720" cy="6097574"/>
            </a:xfrm>
            <a:prstGeom prst="wedgeEllipseCallout">
              <a:avLst/>
            </a:prstGeom>
            <a:pattFill prst="dkDnDiag">
              <a:fgClr>
                <a:srgbClr val="85EAB0"/>
              </a:fgClr>
              <a:bgClr>
                <a:schemeClr val="bg1"/>
              </a:bgClr>
            </a:patt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6C710D3-65CD-4051-821C-07AF374E9EE4}"/>
                </a:ext>
              </a:extLst>
            </p:cNvPr>
            <p:cNvSpPr txBox="1"/>
            <p:nvPr/>
          </p:nvSpPr>
          <p:spPr>
            <a:xfrm>
              <a:off x="1696720" y="1166841"/>
              <a:ext cx="9347200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sz="3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Thịt gà cung cấp nhiều chất đạm và tốt cho sức khỏe, vì vậy các con hãy nhớ ăn thịt gà, trứng gà. </a:t>
              </a:r>
            </a:p>
            <a:p>
              <a:endPara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3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	Nh</a:t>
              </a:r>
              <a:r>
                <a:rPr lang="vi-VN" sz="3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ư</a:t>
              </a:r>
              <a:r>
                <a:rPr lang="en-US" sz="3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 nhớ ăn vừa phải không ăn quá nhiều trứng và da gà vì nó chứa nhiều chất đạm và chất béo đó nha các con.</a:t>
              </a:r>
              <a:endParaRPr 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2635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0">
        <p14:vortex dir="r"/>
        <p:sndAc>
          <p:stSnd>
            <p:snd r:embed="rId2" name="camera.wav"/>
          </p:stSnd>
        </p:sndAc>
      </p:transition>
    </mc:Choice>
    <mc:Fallback xmlns="">
      <p:transition spd="slow" advClick="0" advTm="0">
        <p:fad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69" y="249825"/>
            <a:ext cx="7697165" cy="53995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4910" y="1365812"/>
            <a:ext cx="64760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VỀ XEM LẠI BÀI MỚI HỌC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CHUẨN BỊ BÀI MỚI CON MÈO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drape"/>
        <p:sndAc>
          <p:stSnd>
            <p:snd r:embed="rId2" name="ding.wav"/>
          </p:stSnd>
        </p:sndAc>
      </p:transition>
    </mc:Choice>
    <mc:Fallback xmlns="">
      <p:transition spd="slow" advTm="0">
        <p:fade/>
        <p:sndAc>
          <p:stSnd>
            <p:snd r:embed="rId5" name="ding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3" y="4543065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306950" y="7075762"/>
            <a:ext cx="79744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>
                <a:solidFill>
                  <a:srgbClr val="FF3D75"/>
                </a:solidFill>
                <a:latin typeface="HP001 4 hàng" panose="020B0603050302020204" pitchFamily="34" charset="0"/>
                <a:ea typeface="方正少儿简体" panose="03000509000000000000" pitchFamily="65" charset="-122"/>
              </a:rPr>
              <a:t>Chúc các em </a:t>
            </a:r>
          </a:p>
          <a:p>
            <a:pPr algn="ctr"/>
            <a:r>
              <a:rPr lang="en-US" altLang="zh-CN" sz="6000">
                <a:solidFill>
                  <a:srgbClr val="FF3D75"/>
                </a:solidFill>
                <a:latin typeface="HP001 4 hàng" panose="020B0603050302020204" pitchFamily="34" charset="0"/>
                <a:ea typeface="方正少儿简体" panose="03000509000000000000" pitchFamily="65" charset="-122"/>
              </a:rPr>
              <a:t>một ngày học </a:t>
            </a:r>
          </a:p>
          <a:p>
            <a:pPr algn="ctr"/>
            <a:r>
              <a:rPr lang="en-US" altLang="zh-CN" sz="6000">
                <a:solidFill>
                  <a:srgbClr val="FF3D75"/>
                </a:solidFill>
                <a:latin typeface="HP001 4 hàng" panose="020B0603050302020204" pitchFamily="34" charset="0"/>
                <a:ea typeface="方正少儿简体" panose="03000509000000000000" pitchFamily="65" charset="-122"/>
              </a:rPr>
              <a:t>vui vẻ chăm ngoan</a:t>
            </a:r>
            <a:r>
              <a:rPr lang="en-US" altLang="zh-CN" sz="6000">
                <a:solidFill>
                  <a:schemeClr val="bg1">
                    <a:lumMod val="95000"/>
                  </a:schemeClr>
                </a:solidFill>
                <a:latin typeface="HP001 4 hàng" panose="020B0603050302020204" pitchFamily="34" charset="0"/>
                <a:ea typeface="方正少儿简体" panose="03000509000000000000" pitchFamily="65" charset="-122"/>
              </a:rPr>
              <a:t> 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HP001 4 hàng" panose="020B0603050302020204" pitchFamily="34" charset="0"/>
              <a:ea typeface="方正少儿简体" panose="03000509000000000000" pitchFamily="65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9" name="纯音乐 - 轻快儿童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976620" y="-137193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>
        <p:sndAc>
          <p:stSnd>
            <p:snd r:embed="rId5" name="suction.wav"/>
          </p:stSnd>
        </p:sndAc>
      </p:transition>
    </mc:Choice>
    <mc:Fallback xmlns="">
      <p:transition advTm="3000"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1.45833E-6 4.07407E-6 L 0.00834 -0.00556 C 0.01042 -0.00695 0.01459 -0.00926 0.01459 -0.00926 C 0.02474 -0.0088 0.03477 -0.00926 0.0448 -0.00741 C 0.04597 -0.00741 0.04675 -0.00487 0.04792 -0.00371 C 0.04883 -0.00301 0.04987 -0.00255 0.05105 -0.00186 C 0.05326 0.00995 0.05013 -0.00139 0.05521 0.00555 C 0.05743 0.00856 0.05977 0.01226 0.06146 0.01666 C 0.06524 0.02685 0.06146 0.01805 0.06667 0.02592 C 0.06771 0.02754 0.06862 0.02963 0.0698 0.03148 C 0.0711 0.03333 0.07253 0.03518 0.07396 0.03703 C 0.07487 0.03819 0.07605 0.03912 0.07709 0.04074 C 0.07813 0.04236 0.07904 0.04444 0.08021 0.04629 C 0.08203 0.04884 0.08529 0.05208 0.0875 0.0537 C 0.08998 0.05555 0.09206 0.05601 0.0948 0.0574 C 0.09584 0.05787 0.09688 0.05856 0.09792 0.05925 L 0.15105 0.0574 C 0.15326 0.05717 0.15808 0.05439 0.16042 0.0537 C 0.16237 0.05277 0.16459 0.05254 0.16667 0.05185 C 0.16875 0.05069 0.17071 0.04907 0.17292 0.04814 L 0.17709 0.04629 C 0.17813 0.04444 0.17891 0.04213 0.18021 0.04074 C 0.18112 0.03958 0.1823 0.03958 0.18334 0.03888 C 0.1905 0.0324 0.1819 0.03703 0.19063 0.03333 C 0.21862 0.03657 0.19883 0.03194 0.20938 0.03703 C 0.21211 0.03819 0.21771 0.04074 0.21771 0.04074 C 0.23151 0.05717 0.21094 0.03333 0.22396 0.04629 C 0.23334 0.05555 0.22722 0.05023 0.23334 0.05925 C 0.23425 0.06064 0.23542 0.06134 0.23646 0.06296 C 0.2375 0.06458 0.23841 0.06689 0.23959 0.06851 C 0.24154 0.07106 0.24375 0.07338 0.24584 0.07592 L 0.24883 0.07963 C 0.25 0.08078 0.25078 0.08263 0.25209 0.08333 C 0.25482 0.08449 0.25756 0.08634 0.26042 0.08703 C 0.27774 0.09074 0.26589 0.08842 0.29584 0.09259 C 0.29922 0.09189 0.30274 0.09166 0.30625 0.09074 C 0.3073 0.09027 0.30847 0.08981 0.30938 0.08888 C 0.31094 0.0868 0.31211 0.08379 0.31355 0.08148 C 0.31498 0.07314 0.31381 0.07638 0.31875 0.07037 C 0.32071 0.06759 0.325 0.06296 0.325 0.06296 C 0.34779 0.06365 0.36485 0.04421 0.37709 0.07037 C 0.37787 0.07199 0.37852 0.07384 0.37917 0.07592 C 0.38177 0.08541 0.37813 0.07777 0.3823 0.08518 " pathEditMode="relative" ptsTypes="AAAAAAAAAAAAAAAAAAAAAAAAAAAAAAAAAAAAAAAAAAAA">
                                      <p:cBhvr>
                                        <p:cTn id="10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.83333E-6 3.7037E-7 L 5.83333E-6 3.7037E-7 C -0.00286 0.00417 -0.00728 0.01273 -0.01145 0.01481 C -0.01392 0.01597 -0.0164 0.01597 -0.01874 0.01667 C -0.01978 0.01782 -0.02082 0.01944 -0.02187 0.02037 C -0.02473 0.02245 -0.03254 0.02361 -0.03437 0.02407 C -0.03541 0.02454 -0.03645 0.02523 -0.03749 0.02592 C -0.05611 0.03518 -0.07004 0.02662 -0.09374 0.02592 C -0.10168 0.02106 -0.09192 0.02754 -0.09999 0.02037 C -0.10103 0.01944 -0.10221 0.01921 -0.10312 0.01852 C -0.1108 0.0125 -0.1039 0.0162 -0.11145 0.01296 C -0.12069 0.00185 -0.10598 0.01875 -0.12082 0.00555 C -0.12369 0.00301 -0.12668 0.00116 -0.12916 -0.00185 C -0.1302 -0.00324 -0.13124 -0.00463 -0.13228 -0.00556 C -0.13398 -0.00718 -0.13814 -0.00857 -0.13957 -0.00926 C -0.15012 -0.01458 -0.13385 -0.00718 -0.14687 -0.01296 C -0.15286 -0.0125 -0.15885 -0.01273 -0.16457 -0.01111 C -0.16679 -0.01065 -0.16939 -0.00371 -0.17082 -0.00185 C -0.17187 -0.00093 -0.17291 -0.0007 -0.17395 3.7037E-7 C -0.17499 0.00185 -0.17603 0.00393 -0.17707 0.00555 C -0.17916 0.0081 -0.18332 0.01296 -0.18332 0.01296 C -0.18619 0.0206 -0.18567 0.02037 -0.19166 0.02592 L -0.19582 0.02963 " pathEditMode="relative" ptsTypes="AAAAAAAAAAAAAAAAAAAAAAA">
                                      <p:cBhvr>
                                        <p:cTn id="12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xit" presetSubtype="1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9022" cy="68579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338" y="0"/>
            <a:ext cx="2379873" cy="4051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53" y="4275368"/>
            <a:ext cx="1542253" cy="26423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20210" y="417301"/>
            <a:ext cx="786731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cap="none" spc="0">
                <a:ln>
                  <a:solidFill>
                    <a:srgbClr val="2D3A37"/>
                  </a:solidFill>
                </a:ln>
                <a:solidFill>
                  <a:schemeClr val="accent4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VNI-Avo" pitchFamily="2" charset="0"/>
              </a:rPr>
              <a:t>CON GAØ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216670" y="1986961"/>
            <a:ext cx="7670857" cy="4051300"/>
            <a:chOff x="1949905" y="1960464"/>
            <a:chExt cx="8292190" cy="46298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9905" y="1960464"/>
              <a:ext cx="8292190" cy="4629807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831301" y="2404262"/>
              <a:ext cx="4642307" cy="6599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slow" advTm="0">
    <p:cover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1"/>
            <a:ext cx="12189022" cy="68579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53" y="4275368"/>
            <a:ext cx="1542253" cy="26423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25036" y="157909"/>
            <a:ext cx="745399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cap="none" spc="0">
                <a:ln>
                  <a:solidFill>
                    <a:srgbClr val="2D3A37"/>
                  </a:solidFill>
                </a:ln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VNI-Avo" pitchFamily="2" charset="0"/>
              </a:rPr>
              <a:t>MUÏC TIEÂU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34517" y="3455774"/>
            <a:ext cx="8227026" cy="698957"/>
            <a:chOff x="880551" y="1923306"/>
            <a:chExt cx="7900873" cy="5232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0551" y="1923306"/>
              <a:ext cx="630551" cy="52322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511130" y="2008781"/>
              <a:ext cx="7270294" cy="43775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200" b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nêu đ</a:t>
              </a:r>
              <a:r>
                <a:rPr lang="vi-VN" sz="3200" b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200" b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ợc lợi ích của con gà</a:t>
              </a:r>
              <a:r>
                <a:rPr lang="en-US" sz="3200" b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.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34137" y="1747124"/>
            <a:ext cx="10176421" cy="593262"/>
            <a:chOff x="942553" y="2031391"/>
            <a:chExt cx="7838871" cy="5057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2553" y="2031391"/>
              <a:ext cx="505763" cy="5057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511130" y="2035629"/>
              <a:ext cx="7270294" cy="4985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200" b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chỉ ra đ</a:t>
              </a:r>
              <a:r>
                <a:rPr lang="vi-VN" sz="3200" b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200" b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ợc bộ phận bên ngoài của con gà</a:t>
              </a:r>
              <a:r>
                <a:rPr lang="en-US" sz="2800" b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34137" y="2589959"/>
            <a:ext cx="10163350" cy="593262"/>
            <a:chOff x="947518" y="2126296"/>
            <a:chExt cx="7828803" cy="50576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7518" y="2126296"/>
              <a:ext cx="505763" cy="50576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506027" y="2129914"/>
              <a:ext cx="7270294" cy="4985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200" b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phân biệt đ</a:t>
              </a:r>
              <a:r>
                <a:rPr lang="vi-VN" sz="3200" b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200" b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ợc con gà trống, gà mái và gà con.</a:t>
              </a:r>
              <a:endParaRPr lang="en-US" sz="3200" b="1">
                <a:solidFill>
                  <a:schemeClr val="tx2">
                    <a:lumMod val="50000"/>
                  </a:schemeClr>
                </a:solidFill>
                <a:latin typeface="VNI-Avo" pitchFamily="2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234137" y="4399138"/>
            <a:ext cx="10146968" cy="689552"/>
            <a:chOff x="956925" y="2211843"/>
            <a:chExt cx="7816184" cy="58785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6925" y="2211843"/>
              <a:ext cx="505763" cy="50576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502815" y="2302198"/>
              <a:ext cx="7270294" cy="4974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200" b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yêu thích gà, biết chăm sóc gà hợp vệ sin</a:t>
              </a:r>
              <a:r>
                <a:rPr lang="vi-VN" altLang="en-US" sz="3200" b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h.</a:t>
              </a:r>
            </a:p>
          </p:txBody>
        </p:sp>
      </p:grpSp>
    </p:spTree>
  </p:cSld>
  <p:clrMapOvr>
    <a:masterClrMapping/>
  </p:clrMapOvr>
  <p:transition spd="slow" advTm="0">
    <p:randomBar dir="vert"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4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6" y="1121213"/>
            <a:ext cx="11513127" cy="573678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767393" y="1956628"/>
            <a:ext cx="1940278" cy="1331105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850532" y="165665"/>
            <a:ext cx="8982568" cy="959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phận bên ngoài của con gà</a:t>
            </a:r>
            <a:r>
              <a:rPr lang="vi-VN" sz="400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5221" y="2464750"/>
            <a:ext cx="2188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2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6951" y="3781596"/>
            <a:ext cx="2227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2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2500132" y="4166886"/>
            <a:ext cx="1174751" cy="399208"/>
          </a:xfrm>
          <a:prstGeom prst="straightConnector1">
            <a:avLst/>
          </a:prstGeom>
          <a:ln w="28575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 rot="2036983">
            <a:off x="3790205" y="4494731"/>
            <a:ext cx="3465198" cy="147075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45320" y="4574551"/>
            <a:ext cx="1859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2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2500132" y="4965539"/>
            <a:ext cx="2599811" cy="511898"/>
          </a:xfrm>
          <a:prstGeom prst="straightConnector1">
            <a:avLst/>
          </a:prstGeom>
          <a:ln w="28575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 rot="731589">
            <a:off x="3935311" y="5960882"/>
            <a:ext cx="2248164" cy="84032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086730" y="5847451"/>
            <a:ext cx="193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2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H="1">
            <a:off x="5763315" y="6199803"/>
            <a:ext cx="2430367" cy="361649"/>
          </a:xfrm>
          <a:prstGeom prst="straightConnector1">
            <a:avLst/>
          </a:prstGeom>
          <a:ln w="28575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698891" y="5564501"/>
            <a:ext cx="193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 gà</a:t>
            </a:r>
            <a:endParaRPr lang="en-US" sz="32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 flipH="1" flipV="1">
            <a:off x="9813025" y="4320821"/>
            <a:ext cx="773695" cy="1412124"/>
          </a:xfrm>
          <a:prstGeom prst="straightConnector1">
            <a:avLst/>
          </a:prstGeom>
          <a:ln w="28575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</p:cNvCxnSpPr>
          <p:nvPr/>
        </p:nvCxnSpPr>
        <p:spPr>
          <a:xfrm>
            <a:off x="2361235" y="2847372"/>
            <a:ext cx="506656" cy="169110"/>
          </a:xfrm>
          <a:prstGeom prst="straightConnector1">
            <a:avLst/>
          </a:prstGeom>
          <a:ln w="28575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  <p:sndAc>
          <p:stSnd>
            <p:snd r:embed="rId2" name="camera.wav"/>
          </p:stSnd>
        </p:sndAc>
      </p:transition>
    </mc:Choice>
    <mc:Fallback xmlns="">
      <p:transition spd="slow" advTm="0">
        <p:fade/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0" grpId="0" animBg="1"/>
      <p:bldP spid="6" grpId="0"/>
      <p:bldP spid="7" grpId="0"/>
      <p:bldP spid="9" grpId="0" animBg="1"/>
      <p:bldP spid="10" grpId="0"/>
      <p:bldP spid="12" grpId="0" animBg="1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74"/>
            <a:ext cx="12192000" cy="687407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850532" y="165665"/>
            <a:ext cx="8982568" cy="959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phận bên ngoài của con gà</a:t>
            </a:r>
            <a:r>
              <a:rPr lang="vi-VN" sz="400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2174240"/>
            <a:ext cx="6350000" cy="4025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2625436" y="1958053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21600" y="1564640"/>
            <a:ext cx="1676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01436" y="5247561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/>
          <p:cNvCxnSpPr>
            <a:cxnSpLocks/>
          </p:cNvCxnSpPr>
          <p:nvPr/>
        </p:nvCxnSpPr>
        <p:spPr>
          <a:xfrm flipH="1" flipV="1">
            <a:off x="4060536" y="2471708"/>
            <a:ext cx="1855355" cy="7173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7645400" y="2479040"/>
            <a:ext cx="404091" cy="19650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</p:cNvCxnSpPr>
          <p:nvPr/>
        </p:nvCxnSpPr>
        <p:spPr>
          <a:xfrm flipH="1">
            <a:off x="1890569" y="4384040"/>
            <a:ext cx="4421332" cy="9915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  <p:sndAc>
          <p:stSnd>
            <p:snd r:embed="rId2" name="cashreg.wav"/>
          </p:stSnd>
        </p:sndAc>
      </p:transition>
    </mc:Choice>
    <mc:Fallback xmlns="">
      <p:transition spd="slow" advTm="0">
        <p:blinds dir="vert"/>
        <p:sndAc>
          <p:stSnd>
            <p:snd r:embed="rId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73"/>
            <a:ext cx="12192000" cy="687407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002932" y="175825"/>
            <a:ext cx="8982568" cy="959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gà trống, gà mái và gà con</a:t>
            </a:r>
            <a:r>
              <a:rPr lang="vi-VN" sz="400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9664" y="1900286"/>
            <a:ext cx="3713449" cy="37928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80559" y="1900286"/>
            <a:ext cx="3803936" cy="3792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643113" y="1900286"/>
            <a:ext cx="3294885" cy="362675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55102" y="1646286"/>
            <a:ext cx="2364227" cy="568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20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trống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093193" y="1581283"/>
            <a:ext cx="2529841" cy="602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mái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061210" y="1513841"/>
            <a:ext cx="2354075" cy="602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5F9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con</a:t>
            </a:r>
          </a:p>
        </p:txBody>
      </p:sp>
    </p:spTree>
  </p:cSld>
  <p:clrMapOvr>
    <a:masterClrMapping/>
  </p:clrMapOvr>
  <p:transition spd="slow" advTm="0">
    <p:randomBar dir="vert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0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860" t="8604" r="5026" b="9005"/>
          <a:stretch>
            <a:fillRect/>
          </a:stretch>
        </p:blipFill>
        <p:spPr>
          <a:xfrm>
            <a:off x="17338" y="-548639"/>
            <a:ext cx="12189022" cy="6619978"/>
          </a:xfrm>
          <a:prstGeom prst="rect">
            <a:avLst/>
          </a:prstGeom>
        </p:spPr>
      </p:pic>
      <p:pic>
        <p:nvPicPr>
          <p:cNvPr id="3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990">
            <a:off x="10295476" y="-241019"/>
            <a:ext cx="1946135" cy="3312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1"/>
          <a:stretch>
            <a:fillRect/>
          </a:stretch>
        </p:blipFill>
        <p:spPr>
          <a:xfrm>
            <a:off x="-17338" y="5592459"/>
            <a:ext cx="12209338" cy="1421043"/>
          </a:xfrm>
          <a:prstGeom prst="rect">
            <a:avLst/>
          </a:prstGeom>
        </p:spPr>
      </p:pic>
      <p:pic>
        <p:nvPicPr>
          <p:cNvPr id="4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8" y="4166706"/>
            <a:ext cx="1542253" cy="2642340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1580" flipH="1">
            <a:off x="358545" y="287502"/>
            <a:ext cx="1557216" cy="1428481"/>
          </a:xfrm>
          <a:prstGeom prst="rect">
            <a:avLst/>
          </a:prstGeom>
        </p:spPr>
      </p:pic>
      <p:pic>
        <p:nvPicPr>
          <p:cNvPr id="8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3192">
            <a:off x="11012175" y="5045524"/>
            <a:ext cx="845820" cy="1729065"/>
          </a:xfrm>
          <a:prstGeom prst="rect">
            <a:avLst/>
          </a:prstGeom>
        </p:spPr>
      </p:pic>
      <p:pic>
        <p:nvPicPr>
          <p:cNvPr id="7" name="Đàn gà trong sân_ Bé yêu biển_ Một con Vịt - Ca nhạc thiếu nhi r 0s - 44s (vZxsERfN3M8) 24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35681" y="1954531"/>
            <a:ext cx="4537865" cy="2543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0">
    <p:push dir="u"/>
    <p:sndAc>
      <p:stSnd>
        <p:snd r:embed="rId4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accel="5000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accel="5000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73"/>
            <a:ext cx="12192000" cy="687407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002932" y="175825"/>
            <a:ext cx="8982568" cy="959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gà trống, gà mái và gà con</a:t>
            </a:r>
            <a:r>
              <a:rPr lang="vi-VN" sz="400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Content Placeholder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9427" y="1656080"/>
            <a:ext cx="3062227" cy="29847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1035" y="1642764"/>
            <a:ext cx="3005426" cy="2958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449029" y="1615806"/>
            <a:ext cx="3056196" cy="298472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411233" y="1239622"/>
            <a:ext cx="2364227" cy="484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20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trống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966220" y="1239622"/>
            <a:ext cx="2529841" cy="484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mái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800090" y="1245637"/>
            <a:ext cx="2354075" cy="484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5F9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con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85975" y="4600529"/>
            <a:ext cx="3958962" cy="754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 gà trống to và đỏ.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9494" y="5364743"/>
            <a:ext cx="4143597" cy="754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 gà dài và sẫm màu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5975" y="6118797"/>
            <a:ext cx="3958962" cy="718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gáy: “Ò….ó…o”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94073" y="1751354"/>
            <a:ext cx="1447581" cy="937930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979427" y="2634350"/>
            <a:ext cx="1219200" cy="1524000"/>
          </a:xfrm>
          <a:prstGeom prst="ellipse">
            <a:avLst/>
          </a:prstGeom>
          <a:noFill/>
          <a:ln w="38100">
            <a:solidFill>
              <a:srgbClr val="F747E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330911" y="4576308"/>
            <a:ext cx="3800457" cy="7782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 gà mái nhỏ và nhạt màu.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309252" y="5364481"/>
            <a:ext cx="3822116" cy="77999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 gà ngắn và cùng màu với lông.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329572" y="6121663"/>
            <a:ext cx="3822116" cy="76957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kêu: “Cục tác… Cục tác…”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5021078" y="1828901"/>
            <a:ext cx="1074921" cy="968889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6353769" y="1911969"/>
            <a:ext cx="1074921" cy="1606944"/>
          </a:xfrm>
          <a:prstGeom prst="ellipse">
            <a:avLst/>
          </a:prstGeom>
          <a:noFill/>
          <a:ln w="38100">
            <a:solidFill>
              <a:srgbClr val="F747E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8325842" y="4591938"/>
            <a:ext cx="3800457" cy="778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31000">
                <a:schemeClr val="accent1">
                  <a:lumMod val="97000"/>
                  <a:lumOff val="3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con không có mào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237708" y="5403450"/>
            <a:ext cx="3954292" cy="78831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91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con kêu: “Chíp…chíp…”</a:t>
            </a:r>
          </a:p>
          <a:p>
            <a:pPr algn="just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9101424" y="1733006"/>
            <a:ext cx="958313" cy="778275"/>
          </a:xfrm>
          <a:prstGeom prst="ellipse">
            <a:avLst/>
          </a:prstGeom>
          <a:noFill/>
          <a:ln w="38100">
            <a:solidFill>
              <a:srgbClr val="F747E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iếng Gà Trống Gáy Buổi Sáng Tại Các Làng Quê Việt 15s - 22s (IWaKnh8u17g) 2401">
            <a:hlinkClick r:id="" action="ppaction://media"/>
            <a:extLst>
              <a:ext uri="{FF2B5EF4-FFF2-40B4-BE49-F238E27FC236}">
                <a16:creationId xmlns:a16="http://schemas.microsoft.com/office/drawing/2014/main" id="{4C2D4597-2DA4-4E94-8B6F-5E7E6991EC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8274" y="1770822"/>
            <a:ext cx="3246437" cy="2702560"/>
          </a:xfrm>
          <a:prstGeom prst="rect">
            <a:avLst/>
          </a:prstGeom>
        </p:spPr>
      </p:pic>
      <p:pic>
        <p:nvPicPr>
          <p:cNvPr id="6" name="Con gà cục tác lá chanh 18s - 28s (Qoro5Mtj0I8) 3600">
            <a:hlinkClick r:id="" action="ppaction://media"/>
            <a:extLst>
              <a:ext uri="{FF2B5EF4-FFF2-40B4-BE49-F238E27FC236}">
                <a16:creationId xmlns:a16="http://schemas.microsoft.com/office/drawing/2014/main" id="{D2E8D38B-1167-459D-8E70-FF88555ADA0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744508" y="1751354"/>
            <a:ext cx="2878479" cy="2765048"/>
          </a:xfrm>
          <a:prstGeom prst="rect">
            <a:avLst/>
          </a:prstGeom>
        </p:spPr>
      </p:pic>
      <p:pic>
        <p:nvPicPr>
          <p:cNvPr id="7" name="Đàn Gà Con Kêu Chiếp Chiếp _ Vn24tv Channel 6s - 18s (nUN49YBHnbk) 3600">
            <a:hlinkClick r:id="" action="ppaction://media"/>
            <a:extLst>
              <a:ext uri="{FF2B5EF4-FFF2-40B4-BE49-F238E27FC236}">
                <a16:creationId xmlns:a16="http://schemas.microsoft.com/office/drawing/2014/main" id="{BF2D1439-CDAC-4E29-82BA-02CCA46D284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49029" y="1724197"/>
            <a:ext cx="3056196" cy="272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12170"/>
      </p:ext>
    </p:extLst>
  </p:cSld>
  <p:clrMapOvr>
    <a:masterClrMapping/>
  </p:clrMapOvr>
  <p:transition spd="slow" advTm="0">
    <p:randomBar dir="vert"/>
    <p:sndAc>
      <p:stSnd>
        <p:snd r:embed="rId8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7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0" grpId="0" animBg="1"/>
      <p:bldP spid="20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74"/>
            <a:ext cx="12192000" cy="687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06" y="-16233"/>
            <a:ext cx="12191999" cy="68740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56327" y="110805"/>
            <a:ext cx="8982568" cy="959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 của việc nuôi gà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20" y="1022208"/>
            <a:ext cx="2514600" cy="1885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trung-g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057" y="1197370"/>
            <a:ext cx="1929100" cy="138252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images (3).jpg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9619" y="5320981"/>
            <a:ext cx="2305528" cy="153701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 descr="Gà-nướng-mật-ong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6819" y="5397038"/>
            <a:ext cx="2078219" cy="1386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cach-lam-mon-nom-ga-xe-phay-la-vi-la-mieng-ma-thom-ngon-bat-tan.jpg">
            <a:hlinkClick r:id="" action="ppaction://noaction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5769" y="5177148"/>
            <a:ext cx="2173901" cy="1680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l="12858" t="4983" r="13668" b="10959"/>
          <a:stretch>
            <a:fillRect/>
          </a:stretch>
        </p:blipFill>
        <p:spPr>
          <a:xfrm>
            <a:off x="386056" y="2900521"/>
            <a:ext cx="1929101" cy="147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b="50851"/>
          <a:stretch>
            <a:fillRect/>
          </a:stretch>
        </p:blipFill>
        <p:spPr>
          <a:xfrm>
            <a:off x="57391" y="4373722"/>
            <a:ext cx="2586432" cy="2259113"/>
          </a:xfrm>
          <a:prstGeom prst="rect">
            <a:avLst/>
          </a:prstGeom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3908" y="1197370"/>
            <a:ext cx="2374829" cy="16808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61934" y="3035038"/>
            <a:ext cx="2015944" cy="19826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45186" y="1318046"/>
            <a:ext cx="1585097" cy="3859102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cxnSpLocks/>
          </p:cNvCxnSpPr>
          <p:nvPr/>
        </p:nvCxnSpPr>
        <p:spPr>
          <a:xfrm flipH="1" flipV="1">
            <a:off x="2585419" y="2310955"/>
            <a:ext cx="1917738" cy="947368"/>
          </a:xfrm>
          <a:prstGeom prst="straightConnector1">
            <a:avLst/>
          </a:prstGeom>
          <a:ln>
            <a:solidFill>
              <a:srgbClr val="F747E2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 flipH="1">
            <a:off x="2585420" y="3832923"/>
            <a:ext cx="1984026" cy="37174"/>
          </a:xfrm>
          <a:prstGeom prst="straightConnector1">
            <a:avLst/>
          </a:prstGeom>
          <a:ln>
            <a:solidFill>
              <a:srgbClr val="F747E2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</p:cNvCxnSpPr>
          <p:nvPr/>
        </p:nvCxnSpPr>
        <p:spPr>
          <a:xfrm flipH="1">
            <a:off x="2731399" y="4149216"/>
            <a:ext cx="2118897" cy="1172510"/>
          </a:xfrm>
          <a:prstGeom prst="straightConnector1">
            <a:avLst/>
          </a:prstGeom>
          <a:ln>
            <a:solidFill>
              <a:srgbClr val="F747E2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7623313" y="4006012"/>
            <a:ext cx="2831327" cy="0"/>
          </a:xfrm>
          <a:prstGeom prst="straightConnector1">
            <a:avLst/>
          </a:prstGeom>
          <a:ln>
            <a:solidFill>
              <a:srgbClr val="F747E2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7581695" y="4212341"/>
            <a:ext cx="2893905" cy="931590"/>
          </a:xfrm>
          <a:prstGeom prst="straightConnector1">
            <a:avLst/>
          </a:prstGeom>
          <a:ln>
            <a:solidFill>
              <a:srgbClr val="F747E2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flipV="1">
            <a:off x="7536711" y="2938701"/>
            <a:ext cx="785743" cy="754371"/>
          </a:xfrm>
          <a:prstGeom prst="straightConnector1">
            <a:avLst/>
          </a:prstGeom>
          <a:ln>
            <a:solidFill>
              <a:srgbClr val="F747E2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7464659" y="4546721"/>
            <a:ext cx="857795" cy="694733"/>
          </a:xfrm>
          <a:prstGeom prst="straightConnector1">
            <a:avLst/>
          </a:prstGeom>
          <a:ln>
            <a:solidFill>
              <a:srgbClr val="F747E2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5813781" y="4546721"/>
            <a:ext cx="926402" cy="806494"/>
          </a:xfrm>
          <a:prstGeom prst="straightConnector1">
            <a:avLst/>
          </a:prstGeom>
          <a:ln>
            <a:solidFill>
              <a:srgbClr val="F747E2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506672" y="6089490"/>
            <a:ext cx="704782" cy="196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</p:cNvCxnSpPr>
          <p:nvPr/>
        </p:nvCxnSpPr>
        <p:spPr>
          <a:xfrm flipH="1" flipV="1">
            <a:off x="5710590" y="2305287"/>
            <a:ext cx="1406704" cy="1331834"/>
          </a:xfrm>
          <a:prstGeom prst="straightConnector1">
            <a:avLst/>
          </a:prstGeom>
          <a:ln>
            <a:solidFill>
              <a:srgbClr val="F747E2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222046" y="4470144"/>
            <a:ext cx="0" cy="2806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262686" y="2658018"/>
            <a:ext cx="0" cy="2806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376795" y="3705187"/>
            <a:ext cx="2085629" cy="2477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mái cho trứng gà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408082" y="3476698"/>
            <a:ext cx="3265876" cy="471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cho lông gà</a:t>
            </a:r>
          </a:p>
        </p:txBody>
      </p:sp>
      <p:sp>
        <p:nvSpPr>
          <p:cNvPr id="30" name="Rectangle 29"/>
          <p:cNvSpPr/>
          <p:nvPr/>
        </p:nvSpPr>
        <p:spPr>
          <a:xfrm rot="1133576">
            <a:off x="7201546" y="4600418"/>
            <a:ext cx="3265876" cy="471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cho thịt gà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0506440" y="4714848"/>
            <a:ext cx="1399500" cy="338225"/>
            <a:chOff x="10506440" y="4714848"/>
            <a:chExt cx="1399500" cy="338225"/>
          </a:xfrm>
        </p:grpSpPr>
        <p:sp>
          <p:nvSpPr>
            <p:cNvPr id="32" name="Rectangle 31"/>
            <p:cNvSpPr/>
            <p:nvPr/>
          </p:nvSpPr>
          <p:spPr>
            <a:xfrm>
              <a:off x="10506440" y="4714848"/>
              <a:ext cx="525376" cy="3382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1380564" y="4758832"/>
              <a:ext cx="525376" cy="2502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Content Placeholder 5">
            <a:extLst>
              <a:ext uri="{FF2B5EF4-FFF2-40B4-BE49-F238E27FC236}">
                <a16:creationId xmlns:a16="http://schemas.microsoft.com/office/drawing/2014/main" id="{44875FD5-B2B7-4401-AE2C-58D5B7850F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7813" l="10000" r="90000">
                        <a14:foregroundMark x1="41556" y1="90625" x2="42889" y2="91563"/>
                        <a14:foregroundMark x1="46222" y1="92813" x2="46222" y2="92813"/>
                        <a14:foregroundMark x1="43556" y1="96563" x2="43556" y2="96563"/>
                        <a14:foregroundMark x1="37333" y1="97813" x2="37333" y2="97813"/>
                        <a14:foregroundMark x1="35778" y1="93438" x2="35778" y2="93438"/>
                        <a14:foregroundMark x1="35778" y1="93750" x2="35778" y2="93750"/>
                        <a14:foregroundMark x1="35556" y1="94375" x2="35556" y2="94375"/>
                        <a14:backgroundMark x1="40444" y1="98750" x2="40444" y2="98750"/>
                        <a14:backgroundMark x1="37778" y1="99375" x2="37778" y2="99375"/>
                        <a14:backgroundMark x1="38000" y1="98438" x2="38000" y2="98438"/>
                        <a14:backgroundMark x1="37778" y1="98125" x2="41556" y2="99063"/>
                        <a14:backgroundMark x1="37556" y1="98750" x2="37556" y2="98750"/>
                        <a14:backgroundMark x1="37556" y1="98750" x2="37556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8130" y="2688416"/>
            <a:ext cx="2374829" cy="2407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fracture"/>
        <p:sndAc>
          <p:stSnd>
            <p:snd r:embed="rId2" name="cashreg.wav"/>
          </p:stSnd>
        </p:sndAc>
      </p:transition>
    </mc:Choice>
    <mc:Fallback xmlns="">
      <p:transition spd="slow" advTm="0">
        <p:fade/>
        <p:sndAc>
          <p:stSnd>
            <p:snd r:embed="rId1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8" grpId="0" animBg="1"/>
      <p:bldP spid="29" grpId="0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儿童卡通课件教育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328</Words>
  <Application>Microsoft Office PowerPoint</Application>
  <PresentationFormat>Widescreen</PresentationFormat>
  <Paragraphs>62</Paragraphs>
  <Slides>12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方正少儿简体</vt:lpstr>
      <vt:lpstr>Calibri Light</vt:lpstr>
      <vt:lpstr>HP001 4 hàng</vt:lpstr>
      <vt:lpstr>VNI-Avo</vt:lpstr>
      <vt:lpstr>Times New Roman</vt:lpstr>
      <vt:lpstr>HP001 5 hàng</vt:lpstr>
      <vt:lpstr>Wingdings</vt:lpstr>
      <vt:lpstr>Arial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绿色儿童卡通课件教育PPT模板</dc:title>
  <dc:creator>Http://Dian1.taobao.com</dc:creator>
  <dc:description>Http://Dian1.taobao.com</dc:description>
  <cp:lastModifiedBy>Phạm Katy</cp:lastModifiedBy>
  <cp:revision>218</cp:revision>
  <dcterms:created xsi:type="dcterms:W3CDTF">2016-02-15T09:22:00Z</dcterms:created>
  <dcterms:modified xsi:type="dcterms:W3CDTF">2020-05-05T06:26:49Z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1033-11.2.0.9255</vt:lpwstr>
  </property>
</Properties>
</file>